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2" r:id="rId3"/>
    <p:sldId id="284" r:id="rId4"/>
    <p:sldId id="285" r:id="rId5"/>
    <p:sldId id="286" r:id="rId6"/>
    <p:sldId id="260" r:id="rId7"/>
    <p:sldId id="283" r:id="rId8"/>
    <p:sldId id="259" r:id="rId9"/>
    <p:sldId id="262" r:id="rId10"/>
    <p:sldId id="263" r:id="rId11"/>
    <p:sldId id="257" r:id="rId12"/>
    <p:sldId id="278" r:id="rId13"/>
    <p:sldId id="258" r:id="rId14"/>
    <p:sldId id="279" r:id="rId15"/>
    <p:sldId id="264" r:id="rId16"/>
    <p:sldId id="265" r:id="rId17"/>
    <p:sldId id="266" r:id="rId18"/>
    <p:sldId id="267" r:id="rId19"/>
    <p:sldId id="273" r:id="rId20"/>
    <p:sldId id="277" r:id="rId21"/>
    <p:sldId id="280" r:id="rId22"/>
    <p:sldId id="281" r:id="rId23"/>
    <p:sldId id="261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3936F-1070-4C0D-AE64-EE75D439CE7D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B393C-0F7F-4FD7-9CA4-7D989E6AEA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8617964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8794-3A91-4D7E-B1F0-6E961EE5F552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D106F-76A7-452A-A3D5-2E5E8CAC50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567183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94A2-31F6-45D2-AE5E-876711407834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0A94A-3203-40C1-8908-481BC9C3D6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038013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8F83-DFA3-495E-9ED0-D70E2C231875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9265E-53A9-45E2-A8C0-8B03FAA3C2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40503128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DF92A-A4C7-4C48-B22A-F88718B342A2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483F0-70C3-4C19-857D-FA0444F269A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0130132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7980-87ED-4D19-B33C-EB9AB7BFEB7B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7BF0E-3799-43B0-8A1A-DA850EFA8E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5249795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7BCA-9EEC-406A-97EC-4505631DF52B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6D847-14D5-4F10-AA68-911789A4B5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17184764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931A-8887-4CDF-B451-2F91E75152FD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0A510-BC41-44CF-9487-81CAFD8932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5706575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E38A-2F7F-4680-A5F0-6AF9130B86AE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00047-7772-4243-A596-CD7BB5B3EB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7043134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C18EF-D4F4-409F-BB35-E44F7FBB0C7A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20A95-5947-4CF4-B524-3739E5AFE0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3032448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C391-18FD-4261-823B-25F04AD82DC0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006F2-3222-4BDA-A125-2BB63849C8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3086628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7134AB8-DE0A-40B6-AAD8-B982A1DDEECC}" type="datetimeFigureOut">
              <a:rPr lang="ru-RU"/>
              <a:pPr>
                <a:defRPr/>
              </a:pPr>
              <a:t>31.05.2021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184B61-AEBD-4A83-963C-64704AA582F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571635"/>
          </a:xfrm>
          <a:ln>
            <a:miter lim="800000"/>
            <a:headEnd/>
            <a:tailEnd/>
          </a:ln>
        </p:spPr>
        <p:txBody>
          <a:bodyPr>
            <a:prstTxWarp prst="textTriangl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Советы   психолога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3068638"/>
            <a:ext cx="2928938" cy="2786062"/>
          </a:xfrm>
        </p:spPr>
        <p:txBody>
          <a:bodyPr/>
          <a:lstStyle/>
          <a:p>
            <a:pPr eaLnBrk="1" hangingPunct="1"/>
            <a:r>
              <a:rPr lang="ru-RU" altLang="en-US" b="1" smtClean="0">
                <a:solidFill>
                  <a:srgbClr val="C00000"/>
                </a:solidFill>
              </a:rPr>
              <a:t>« как  помочь  ребенку  лучше  учиться »</a:t>
            </a:r>
          </a:p>
        </p:txBody>
      </p:sp>
      <p:pic>
        <p:nvPicPr>
          <p:cNvPr id="5" name="Рисунок 4" descr="16_1.jpg"/>
          <p:cNvPicPr>
            <a:picLocks noChangeAspect="1"/>
          </p:cNvPicPr>
          <p:nvPr/>
        </p:nvPicPr>
        <p:blipFill>
          <a:blip r:embed="rId2"/>
          <a:srcRect r="66936"/>
          <a:stretch>
            <a:fillRect/>
          </a:stretch>
        </p:blipFill>
        <p:spPr>
          <a:xfrm>
            <a:off x="857224" y="3000372"/>
            <a:ext cx="2000264" cy="29199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0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66" y="3089273"/>
            <a:ext cx="1792106" cy="274057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Содержимое 3" descr="000361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4500563" cy="3643312"/>
          </a:xfrm>
        </p:spPr>
      </p:pic>
      <p:sp>
        <p:nvSpPr>
          <p:cNvPr id="11268" name="Содержимое 6"/>
          <p:cNvSpPr>
            <a:spLocks noGrp="1"/>
          </p:cNvSpPr>
          <p:nvPr>
            <p:ph sz="quarter" idx="4"/>
          </p:nvPr>
        </p:nvSpPr>
        <p:spPr>
          <a:xfrm>
            <a:off x="4786313" y="2214563"/>
            <a:ext cx="4357687" cy="402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mtClean="0"/>
              <a:t>- в</a:t>
            </a:r>
            <a:r>
              <a:rPr lang="ru-RU" altLang="en-US" b="1" smtClean="0"/>
              <a:t> 1 классе </a:t>
            </a:r>
            <a:r>
              <a:rPr lang="ru-RU" altLang="en-US" smtClean="0"/>
              <a:t>- до1часа (3/4 ч)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- во </a:t>
            </a:r>
            <a:r>
              <a:rPr lang="ru-RU" altLang="en-US" b="1" smtClean="0"/>
              <a:t>2 классе- </a:t>
            </a:r>
            <a:r>
              <a:rPr lang="ru-RU" altLang="en-US" smtClean="0"/>
              <a:t>1,5 часа (1ч)</a:t>
            </a:r>
            <a:r>
              <a:rPr lang="ru-RU" altLang="en-US" b="1" smtClean="0"/>
              <a:t>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- в</a:t>
            </a:r>
            <a:r>
              <a:rPr lang="ru-RU" altLang="en-US" b="1" smtClean="0"/>
              <a:t> 3 классе </a:t>
            </a:r>
            <a:r>
              <a:rPr lang="ru-RU" altLang="en-US" smtClean="0"/>
              <a:t>– 2 часа (1,5ч)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- в </a:t>
            </a:r>
            <a:r>
              <a:rPr lang="ru-RU" altLang="en-US" b="1" smtClean="0"/>
              <a:t>6 классе </a:t>
            </a:r>
            <a:r>
              <a:rPr lang="ru-RU" altLang="en-US" smtClean="0"/>
              <a:t>– до 2,5 часов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- в </a:t>
            </a:r>
            <a:r>
              <a:rPr lang="ru-RU" altLang="en-US" b="1" smtClean="0"/>
              <a:t>8 классе </a:t>
            </a:r>
            <a:r>
              <a:rPr lang="ru-RU" altLang="en-US" smtClean="0"/>
              <a:t>– 3 часа </a:t>
            </a:r>
          </a:p>
          <a:p>
            <a:pPr eaLnBrk="1" hangingPunct="1">
              <a:buFontTx/>
              <a:buNone/>
            </a:pPr>
            <a:r>
              <a:rPr lang="ru-RU" altLang="en-US" smtClean="0"/>
              <a:t>- в</a:t>
            </a:r>
            <a:r>
              <a:rPr lang="ru-RU" altLang="en-US" b="1" smtClean="0"/>
              <a:t> 9-11классах </a:t>
            </a:r>
            <a:r>
              <a:rPr lang="ru-RU" altLang="en-US" smtClean="0"/>
              <a:t>-</a:t>
            </a:r>
            <a:r>
              <a:rPr lang="ru-RU" altLang="en-US" b="1" smtClean="0"/>
              <a:t> </a:t>
            </a:r>
            <a:r>
              <a:rPr lang="ru-RU" altLang="en-US" smtClean="0"/>
              <a:t>до 4 часов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en-US" sz="3600" smtClean="0"/>
              <a:t>Если домашние задания – тяжкая повинность…</a:t>
            </a:r>
          </a:p>
        </p:txBody>
      </p:sp>
      <p:pic>
        <p:nvPicPr>
          <p:cNvPr id="6" name="Содержимое 5" descr="00036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96" y="1909510"/>
            <a:ext cx="3799473" cy="3799473"/>
          </a:xfrm>
          <a:prstGeom prst="ellipse">
            <a:avLst/>
          </a:prstGeom>
        </p:spPr>
      </p:pic>
      <p:sp>
        <p:nvSpPr>
          <p:cNvPr id="122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3810000" cy="39624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altLang="en-US" sz="2400" smtClean="0"/>
              <a:t>не стойте у ребенка «над душой», пока он не начнет делать уроки или в процессе работы;</a:t>
            </a:r>
          </a:p>
          <a:p>
            <a:pPr eaLnBrk="1" hangingPunct="1">
              <a:buFontTx/>
              <a:buNone/>
            </a:pPr>
            <a:r>
              <a:rPr lang="ru-RU" altLang="en-US" sz="2400" smtClean="0"/>
              <a:t>-  не используйте выполнение домашних заданий как средство наказания за проступки;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0362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354" t="6886"/>
          <a:stretch>
            <a:fillRect/>
          </a:stretch>
        </p:blipFill>
        <p:spPr>
          <a:xfrm>
            <a:off x="691262" y="2477210"/>
            <a:ext cx="3799063" cy="2667807"/>
          </a:xfrm>
          <a:prstGeom prst="ellipse">
            <a:avLst/>
          </a:prstGeom>
        </p:spPr>
      </p:pic>
      <p:sp>
        <p:nvSpPr>
          <p:cNvPr id="1331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3810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en-US" sz="2400" smtClean="0"/>
              <a:t>не напоминайте ребенку о его многочисленных про махах и не удачах и не пугайте предстоящими трудностями; 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altLang="en-US" sz="2400" smtClean="0"/>
              <a:t>формируйте отношение к трудностям как к чему-то вполне преодолимому;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000750" y="857250"/>
            <a:ext cx="2928938" cy="5143500"/>
          </a:xfrm>
        </p:spPr>
        <p:txBody>
          <a:bodyPr/>
          <a:lstStyle/>
          <a:p>
            <a:pPr eaLnBrk="1" hangingPunct="1"/>
            <a:r>
              <a:rPr lang="ru-RU" altLang="en-US" smtClean="0"/>
              <a:t> </a:t>
            </a:r>
            <a:r>
              <a:rPr lang="ru-RU" altLang="en-US" sz="2800" smtClean="0"/>
              <a:t>Проверяя сделанное, не злорадствуйте по поводу ошибок. Если  они и есть, все равно найдите возможность похвалить ребенка за затраченные усилия.</a:t>
            </a:r>
          </a:p>
        </p:txBody>
      </p:sp>
      <p:pic>
        <p:nvPicPr>
          <p:cNvPr id="14339" name="Содержимое 3" descr="0003610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1785938"/>
            <a:ext cx="5702300" cy="357187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100888" cy="714375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Как помогать и как воспитывать самостоятельность</a:t>
            </a:r>
          </a:p>
        </p:txBody>
      </p:sp>
      <p:sp>
        <p:nvSpPr>
          <p:cNvPr id="15363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5" y="1643063"/>
            <a:ext cx="5000625" cy="4500562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ru-RU" altLang="en-US" sz="2400" smtClean="0"/>
              <a:t>научите ребенка включаться в работу сразу; </a:t>
            </a:r>
          </a:p>
          <a:p>
            <a:pPr algn="l" eaLnBrk="1" hangingPunct="1">
              <a:buFontTx/>
              <a:buChar char="•"/>
            </a:pPr>
            <a:r>
              <a:rPr lang="ru-RU" altLang="en-US" sz="2400" smtClean="0"/>
              <a:t>чтобы узнать, какие задания делать в первую очередь, нужно понаблюдать, как ребенок включается в работу; </a:t>
            </a:r>
          </a:p>
          <a:p>
            <a:pPr algn="l" eaLnBrk="1" hangingPunct="1">
              <a:buFontTx/>
              <a:buChar char="•"/>
            </a:pPr>
            <a:r>
              <a:rPr lang="ru-RU" altLang="en-US" sz="2400" smtClean="0"/>
              <a:t>проверяйте сделанное и т.д.;</a:t>
            </a:r>
          </a:p>
          <a:p>
            <a:pPr algn="l" eaLnBrk="1" hangingPunct="1">
              <a:buFontTx/>
              <a:buChar char="•"/>
            </a:pPr>
            <a:r>
              <a:rPr lang="ru-RU" altLang="en-US" sz="2400" smtClean="0"/>
              <a:t>при приготовлении уроков дома, надо чтобы у ребенка был положительный эмоциональный настрой</a:t>
            </a:r>
            <a:r>
              <a:rPr lang="ru-RU" altLang="en-US" sz="2800" smtClean="0"/>
              <a:t>.</a:t>
            </a:r>
          </a:p>
        </p:txBody>
      </p:sp>
      <p:pic>
        <p:nvPicPr>
          <p:cNvPr id="15364" name="Содержимое 3" descr="00036235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071813" cy="429895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en-US" sz="3600" b="1" i="1" smtClean="0"/>
              <a:t>Родителям проблемного ребенка</a:t>
            </a:r>
          </a:p>
        </p:txBody>
      </p:sp>
      <p:pic>
        <p:nvPicPr>
          <p:cNvPr id="4" name="Содержимое 3" descr="000361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3405110" cy="4143404"/>
          </a:xfrm>
          <a:prstGeom prst="ellipse">
            <a:avLst/>
          </a:prstGeom>
        </p:spPr>
      </p:pic>
      <p:sp>
        <p:nvSpPr>
          <p:cNvPr id="16388" name="Содержимое 9"/>
          <p:cNvSpPr>
            <a:spLocks noGrp="1"/>
          </p:cNvSpPr>
          <p:nvPr>
            <p:ph sz="quarter" idx="4"/>
          </p:nvPr>
        </p:nvSpPr>
        <p:spPr>
          <a:xfrm>
            <a:off x="3857625" y="1571625"/>
            <a:ext cx="5000625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ru-RU" altLang="en-US" sz="180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ru-RU" altLang="en-US" sz="1800" smtClean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1800" smtClean="0"/>
              <a:t>Обеспечьте ребенку свободу выбора, чтобы помочь ему быть самим собой.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1800" smtClean="0"/>
              <a:t>Придумайте неожиданное  индивидуальное решение, нарушающее логику ожидаемого воздействия.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1800" smtClean="0"/>
              <a:t>Ваше поведение должно быть направлено не на исправление поведения, а на развитие способности к саморегуляции.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en-US" sz="1800" smtClean="0"/>
              <a:t>Необходимо показывать веру в ребенка.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13" cy="1162050"/>
          </a:xfrm>
        </p:spPr>
        <p:txBody>
          <a:bodyPr/>
          <a:lstStyle/>
          <a:p>
            <a:pPr algn="ctr" eaLnBrk="1" hangingPunct="1"/>
            <a:r>
              <a:rPr lang="ru-RU" altLang="en-US" sz="2800" i="1" smtClean="0"/>
              <a:t>Реакция взрослого на негативное </a:t>
            </a:r>
            <a:br>
              <a:rPr lang="ru-RU" altLang="en-US" sz="2800" i="1" smtClean="0"/>
            </a:br>
            <a:r>
              <a:rPr lang="ru-RU" altLang="en-US" sz="2800" i="1" smtClean="0"/>
              <a:t>поведение детей</a:t>
            </a:r>
          </a:p>
        </p:txBody>
      </p:sp>
      <p:pic>
        <p:nvPicPr>
          <p:cNvPr id="4" name="Содержимое 3" descr="00036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1571612"/>
            <a:ext cx="2714644" cy="4084732"/>
          </a:xfrm>
          <a:prstGeom prst="ellipse">
            <a:avLst/>
          </a:prstGeom>
        </p:spPr>
      </p:pic>
      <p:sp>
        <p:nvSpPr>
          <p:cNvPr id="17412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43488" cy="4691063"/>
          </a:xfrm>
        </p:spPr>
        <p:txBody>
          <a:bodyPr/>
          <a:lstStyle/>
          <a:p>
            <a:pPr eaLnBrk="1" hangingPunct="1"/>
            <a:r>
              <a:rPr lang="ru-RU" altLang="en-US" smtClean="0"/>
              <a:t>Не удивляйтесь поведению ребенка, каким бы оно ни было. Дайте ребенку почувствовать нужность Вам. При необходимости используйте </a:t>
            </a:r>
            <a:r>
              <a:rPr lang="ru-RU" altLang="en-US" b="1" i="1" smtClean="0"/>
              <a:t>слова поддержки:</a:t>
            </a:r>
          </a:p>
          <a:p>
            <a:pPr eaLnBrk="1" hangingPunct="1"/>
            <a:endParaRPr lang="ru-RU" altLang="en-US" smtClean="0"/>
          </a:p>
          <a:p>
            <a:pPr eaLnBrk="1" hangingPunct="1">
              <a:buFontTx/>
              <a:buChar char="-"/>
            </a:pPr>
            <a:r>
              <a:rPr lang="ru-RU" altLang="en-US" sz="1800" i="1" smtClean="0"/>
              <a:t>Зная тебя, я уверен, что ты все сделаешь хорошо.</a:t>
            </a:r>
          </a:p>
          <a:p>
            <a:pPr eaLnBrk="1" hangingPunct="1">
              <a:buFontTx/>
              <a:buChar char="-"/>
            </a:pPr>
            <a:r>
              <a:rPr lang="ru-RU" altLang="en-US" sz="1800" i="1" smtClean="0"/>
              <a:t> Это серьезный вызов, но я уверен, что ты готов к нему.</a:t>
            </a:r>
          </a:p>
          <a:p>
            <a:pPr eaLnBrk="1" hangingPunct="1">
              <a:buFontTx/>
              <a:buChar char="-"/>
            </a:pPr>
            <a:r>
              <a:rPr lang="ru-RU" altLang="en-US" sz="1800" i="1" smtClean="0"/>
              <a:t>Давай вместе подумаем: почему у тебя проблемы с русским языком (математикой и т.д.)?</a:t>
            </a:r>
          </a:p>
          <a:p>
            <a:pPr eaLnBrk="1" hangingPunct="1">
              <a:buFontTx/>
              <a:buChar char="-"/>
            </a:pPr>
            <a:r>
              <a:rPr lang="ru-RU" altLang="en-US" sz="1800" i="1" smtClean="0"/>
              <a:t>Конечно, у тебя есть свое мнение, но к мнению старших полезно прислушиваться.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800" b="1" i="1" smtClean="0"/>
              <a:t>Памятка для родителей по развитию внимания учащихся</a:t>
            </a:r>
          </a:p>
        </p:txBody>
      </p:sp>
      <p:pic>
        <p:nvPicPr>
          <p:cNvPr id="4" name="Содержимое 3" descr="00036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4947199" cy="3571900"/>
          </a:xfrm>
          <a:prstGeom prst="ellipse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5" descr="0003614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928688"/>
            <a:ext cx="4203700" cy="3357562"/>
          </a:xfrm>
        </p:spPr>
      </p:pic>
      <p:sp>
        <p:nvSpPr>
          <p:cNvPr id="19459" name="Содержимое 4"/>
          <p:cNvSpPr>
            <a:spLocks noGrp="1"/>
          </p:cNvSpPr>
          <p:nvPr>
            <p:ph sz="half" idx="2"/>
          </p:nvPr>
        </p:nvSpPr>
        <p:spPr>
          <a:xfrm>
            <a:off x="4714875" y="1000125"/>
            <a:ext cx="3810000" cy="4362450"/>
          </a:xfrm>
        </p:spPr>
        <p:txBody>
          <a:bodyPr/>
          <a:lstStyle/>
          <a:p>
            <a:pPr marL="0" indent="263525" eaLnBrk="1" hangingPunct="1">
              <a:buFontTx/>
              <a:buNone/>
            </a:pPr>
            <a:r>
              <a:rPr lang="ru-RU" altLang="en-US" smtClean="0"/>
              <a:t>В основе внимания лежит интерес. Чем интереснее и разнообразнее будут игры и забавы, которые вы предлагаете ребенку, тем больше шансов развить произвольное внимание ребенка.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429125" y="762000"/>
            <a:ext cx="4029075" cy="5381625"/>
          </a:xfrm>
        </p:spPr>
        <p:txBody>
          <a:bodyPr/>
          <a:lstStyle/>
          <a:p>
            <a:pPr eaLnBrk="1" hangingPunct="1"/>
            <a:r>
              <a:rPr lang="ru-RU" altLang="en-US" sz="3600" smtClean="0"/>
              <a:t>В семейном кругу демонстрируйте достижения ребенка по развитию собственного внимания</a:t>
            </a:r>
          </a:p>
        </p:txBody>
      </p:sp>
      <p:pic>
        <p:nvPicPr>
          <p:cNvPr id="20483" name="Содержимое 3" descr="000361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428750"/>
            <a:ext cx="4000500" cy="464978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Самостоятельный в учебной работе школьник – мечта родителей.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81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en-US" sz="2400" smtClean="0"/>
              <a:t>    Понятно, что вряд ли самостоятельным станет тот, кого постоянно контролировали. Но и другая крайность -когда ребенку не помогают даже в случае затруднений -результата не даст.</a:t>
            </a:r>
          </a:p>
        </p:txBody>
      </p:sp>
      <p:pic>
        <p:nvPicPr>
          <p:cNvPr id="4" name="Содержимое 3" descr="0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8762" y="1833876"/>
            <a:ext cx="2583920" cy="3951014"/>
          </a:xfrm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0003621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4897"/>
          <a:stretch>
            <a:fillRect/>
          </a:stretch>
        </p:blipFill>
        <p:spPr/>
      </p:pic>
      <p:sp>
        <p:nvSpPr>
          <p:cNvPr id="21507" name="Текст 4"/>
          <p:cNvSpPr>
            <a:spLocks noGrp="1"/>
          </p:cNvSpPr>
          <p:nvPr>
            <p:ph type="body" sz="half" idx="2"/>
          </p:nvPr>
        </p:nvSpPr>
        <p:spPr>
          <a:xfrm>
            <a:off x="285750" y="4786313"/>
            <a:ext cx="8501063" cy="1285875"/>
          </a:xfrm>
        </p:spPr>
        <p:txBody>
          <a:bodyPr/>
          <a:lstStyle/>
          <a:p>
            <a:pPr algn="just" eaLnBrk="1" hangingPunct="1"/>
            <a:r>
              <a:rPr lang="ru-RU" altLang="en-US" sz="2800" smtClean="0"/>
              <a:t>Постоянно тренируйте внимание своего ребенка. Используйте для этого прогулки на свежем воздухе, поездки, походы.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400" smtClean="0"/>
              <a:t>Развивая внимание ребенка, учитывайте круг его увлечений. Отталкиваясь от круга увлечений, привлекайте его внимание к другим процессам, связанным с его увлечением.</a:t>
            </a:r>
          </a:p>
        </p:txBody>
      </p:sp>
      <p:pic>
        <p:nvPicPr>
          <p:cNvPr id="22531" name="Содержимое 3" descr="000362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992313"/>
            <a:ext cx="6348413" cy="4008437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28625" y="762000"/>
            <a:ext cx="3786188" cy="5095875"/>
          </a:xfrm>
        </p:spPr>
        <p:txBody>
          <a:bodyPr/>
          <a:lstStyle/>
          <a:p>
            <a:pPr eaLnBrk="1" hangingPunct="1"/>
            <a:r>
              <a:rPr lang="ru-RU" altLang="en-US" sz="3200" smtClean="0"/>
              <a:t>Используйте специальную литературу, которая поможет Вашему ребенку достичь успехов.</a:t>
            </a:r>
          </a:p>
        </p:txBody>
      </p:sp>
      <p:pic>
        <p:nvPicPr>
          <p:cNvPr id="4" name="Содержимое 3" descr="000362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565" y="857232"/>
            <a:ext cx="3975525" cy="4782586"/>
          </a:xfrm>
          <a:prstGeom prst="ellipse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5" descr="0003610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857375"/>
            <a:ext cx="4000500" cy="3286125"/>
          </a:xfrm>
        </p:spPr>
      </p:pic>
      <p:sp>
        <p:nvSpPr>
          <p:cNvPr id="24579" name="Текст 5"/>
          <p:cNvSpPr>
            <a:spLocks noGrp="1"/>
          </p:cNvSpPr>
          <p:nvPr>
            <p:ph type="body" sz="quarter" idx="3"/>
          </p:nvPr>
        </p:nvSpPr>
        <p:spPr>
          <a:xfrm>
            <a:off x="571500" y="1000125"/>
            <a:ext cx="8115300" cy="785813"/>
          </a:xfrm>
        </p:spPr>
        <p:txBody>
          <a:bodyPr/>
          <a:lstStyle/>
          <a:p>
            <a:pPr algn="ctr" eaLnBrk="1" hangingPunct="1"/>
            <a:r>
              <a:rPr lang="ru-RU" altLang="en-US" b="0" smtClean="0"/>
              <a:t>Родителям нужно начать интересоваться не промахами, а успехами своего ребенка.</a:t>
            </a:r>
          </a:p>
        </p:txBody>
      </p:sp>
      <p:sp>
        <p:nvSpPr>
          <p:cNvPr id="24580" name="Содержимое 6"/>
          <p:cNvSpPr>
            <a:spLocks noGrp="1"/>
          </p:cNvSpPr>
          <p:nvPr>
            <p:ph sz="quarter" idx="4"/>
          </p:nvPr>
        </p:nvSpPr>
        <p:spPr>
          <a:xfrm>
            <a:off x="500063" y="5143500"/>
            <a:ext cx="8186737" cy="9826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b="1" smtClean="0"/>
              <a:t>Рано или поздно ваши усилия обязательно 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b="1" smtClean="0"/>
              <a:t>приведут к успеху.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000125"/>
            <a:ext cx="7886700" cy="4791075"/>
          </a:xfrm>
        </p:spPr>
        <p:txBody>
          <a:bodyPr/>
          <a:lstStyle/>
          <a:p>
            <a:r>
              <a:rPr lang="ru-RU" altLang="en-US" smtClean="0"/>
              <a:t>Психологическая  поддержка  основана  на  том, чтобы  помочь  ребенку  почувствовать  свою  нужность  Вам.</a:t>
            </a:r>
          </a:p>
        </p:txBody>
      </p:sp>
      <p:pic>
        <p:nvPicPr>
          <p:cNvPr id="25603" name="Picture 7" descr="C:\Documents and Settings\Настя\Рабочий стол\рисунки\разное\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344863"/>
            <a:ext cx="48577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smtClean="0"/>
              <a:t/>
            </a:r>
            <a:br>
              <a:rPr lang="ru-RU" altLang="en-US" sz="2400" smtClean="0"/>
            </a:br>
            <a:r>
              <a:rPr lang="ru-RU" altLang="en-US" sz="2400" smtClean="0"/>
              <a:t/>
            </a:r>
            <a:br>
              <a:rPr lang="ru-RU" altLang="en-US" sz="2400" smtClean="0"/>
            </a:br>
            <a:r>
              <a:rPr lang="ru-RU" altLang="en-US" sz="2400" smtClean="0"/>
              <a:t>Автор презентации педагог-психолог </a:t>
            </a:r>
            <a:br>
              <a:rPr lang="ru-RU" altLang="en-US" sz="2400" smtClean="0"/>
            </a:br>
            <a:r>
              <a:rPr lang="ru-RU" altLang="en-US" sz="2400" smtClean="0"/>
              <a:t>МБОУ СОШ № 31 Барбашина И. А.</a:t>
            </a:r>
            <a:br>
              <a:rPr lang="ru-RU" altLang="en-US" sz="2400" smtClean="0"/>
            </a:br>
            <a:endParaRPr lang="ru-RU" altLang="en-US" sz="2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en-US" smtClean="0"/>
              <a:t>                                         г. Шахты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92150"/>
            <a:ext cx="7772400" cy="914400"/>
          </a:xfrm>
        </p:spPr>
        <p:txBody>
          <a:bodyPr/>
          <a:lstStyle/>
          <a:p>
            <a:pPr eaLnBrk="1" hangingPunct="1"/>
            <a:r>
              <a:rPr lang="ru-RU" altLang="en-US" smtClean="0"/>
              <a:t>Первый этап</a:t>
            </a:r>
          </a:p>
        </p:txBody>
      </p:sp>
      <p:pic>
        <p:nvPicPr>
          <p:cNvPr id="4" name="Содержимое 3" descr="06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982" y="1775681"/>
            <a:ext cx="2165447" cy="3955858"/>
          </a:xfrm>
          <a:effectLst>
            <a:softEdge rad="317500"/>
          </a:effectLst>
        </p:spPr>
      </p:pic>
      <p:sp>
        <p:nvSpPr>
          <p:cNvPr id="410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196975"/>
            <a:ext cx="3886200" cy="4594225"/>
          </a:xfrm>
        </p:spPr>
        <p:txBody>
          <a:bodyPr/>
          <a:lstStyle/>
          <a:p>
            <a:pPr marL="0" indent="357188" eaLnBrk="1" hangingPunct="1">
              <a:lnSpc>
                <a:spcPct val="90000"/>
              </a:lnSpc>
              <a:buFontTx/>
              <a:buNone/>
            </a:pPr>
            <a:endParaRPr lang="ru-RU" altLang="en-US" sz="2800" smtClean="0"/>
          </a:p>
          <a:p>
            <a:pPr marL="0" indent="357188" eaLnBrk="1" hangingPunct="1">
              <a:lnSpc>
                <a:spcPct val="90000"/>
              </a:lnSpc>
              <a:buFontTx/>
              <a:buNone/>
            </a:pPr>
            <a:endParaRPr lang="ru-RU" altLang="en-US" sz="2800" smtClean="0"/>
          </a:p>
          <a:p>
            <a:pPr marL="0" indent="357188" eaLnBrk="1" hangingPunct="1">
              <a:lnSpc>
                <a:spcPct val="90000"/>
              </a:lnSpc>
              <a:buFontTx/>
              <a:buNone/>
            </a:pPr>
            <a:r>
              <a:rPr lang="ru-RU" altLang="en-US" sz="2800" smtClean="0"/>
              <a:t>Больше заданий выполняйте вместе с ребенком. Помогайте восполнить пробелы и избавиться от неправильных способов действий.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Второй этап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810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   Научите ребенка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en-US" sz="2800" smtClean="0"/>
              <a:t>   обращаться за помощью при конкретных затруднениях, он поймет, что может работать самостоятельно и справляться со своими трудностями.</a:t>
            </a:r>
          </a:p>
        </p:txBody>
      </p:sp>
      <p:pic>
        <p:nvPicPr>
          <p:cNvPr id="4" name="Содержимое 3" descr="11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742" y="1835118"/>
            <a:ext cx="3130778" cy="3949740"/>
          </a:xfrm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Третий этап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810000" cy="3962400"/>
          </a:xfrm>
        </p:spPr>
        <p:txBody>
          <a:bodyPr/>
          <a:lstStyle/>
          <a:p>
            <a:pPr marL="0" indent="265113" eaLnBrk="1" hangingPunct="1">
              <a:lnSpc>
                <a:spcPct val="80000"/>
              </a:lnSpc>
              <a:buFontTx/>
              <a:buNone/>
            </a:pPr>
            <a:endParaRPr lang="ru-RU" altLang="en-US" sz="2400" smtClean="0"/>
          </a:p>
          <a:p>
            <a:pPr marL="0" indent="265113" eaLnBrk="1" hangingPunct="1">
              <a:lnSpc>
                <a:spcPct val="80000"/>
              </a:lnSpc>
              <a:buFontTx/>
              <a:buNone/>
            </a:pPr>
            <a:endParaRPr lang="ru-RU" altLang="en-US" sz="2400" smtClean="0"/>
          </a:p>
          <a:p>
            <a:pPr marL="0" indent="265113" eaLnBrk="1" hangingPunct="1">
              <a:lnSpc>
                <a:spcPct val="80000"/>
              </a:lnSpc>
              <a:buFontTx/>
              <a:buNone/>
            </a:pPr>
            <a:r>
              <a:rPr lang="ru-RU" altLang="en-US" sz="2400" smtClean="0"/>
              <a:t>Ваша поддержка на этом этапе скорее психологическая. Взрослый человек умеет контролировать себя и в процессе работы, и по окончании ее, у школьника такого навыка нет. </a:t>
            </a:r>
          </a:p>
        </p:txBody>
      </p:sp>
      <p:pic>
        <p:nvPicPr>
          <p:cNvPr id="4" name="Содержимое 3" descr="12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1221" y="1835118"/>
            <a:ext cx="3464838" cy="3949740"/>
          </a:xfrm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2800" smtClean="0">
                <a:latin typeface="Arial Black" panose="020B0A04020102020204" pitchFamily="34" charset="0"/>
              </a:rPr>
              <a:t>Домашние задания</a:t>
            </a:r>
            <a:r>
              <a:rPr lang="ru-RU" altLang="en-US" sz="2800" smtClean="0"/>
              <a:t> </a:t>
            </a:r>
            <a:r>
              <a:rPr lang="ru-RU" altLang="en-US" sz="2800" b="1" smtClean="0"/>
              <a:t>и</a:t>
            </a:r>
            <a:r>
              <a:rPr lang="ru-RU" altLang="en-US" sz="2800" b="1" smtClean="0">
                <a:latin typeface="Arial Black" panose="020B0A04020102020204" pitchFamily="34" charset="0"/>
              </a:rPr>
              <a:t> </a:t>
            </a:r>
            <a:r>
              <a:rPr lang="ru-RU" altLang="en-US" sz="2800" smtClean="0">
                <a:latin typeface="Arial Black" panose="020B0A04020102020204" pitchFamily="34" charset="0"/>
              </a:rPr>
              <a:t>время их выполнения.</a:t>
            </a:r>
          </a:p>
        </p:txBody>
      </p:sp>
      <p:pic>
        <p:nvPicPr>
          <p:cNvPr id="7171" name="Содержимое 3" descr="000361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857375"/>
            <a:ext cx="4648200" cy="364331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en-US" sz="3200" smtClean="0"/>
              <a:t>Домашние задания и… хорошее настроение.</a:t>
            </a:r>
          </a:p>
        </p:txBody>
      </p:sp>
      <p:pic>
        <p:nvPicPr>
          <p:cNvPr id="4" name="Содержимое 3" descr="0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036" y="1833796"/>
            <a:ext cx="2593163" cy="3953888"/>
          </a:xfrm>
          <a:effectLst>
            <a:softEdge rad="317500"/>
          </a:effectLst>
        </p:spPr>
      </p:pic>
      <p:sp>
        <p:nvSpPr>
          <p:cNvPr id="819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828800"/>
            <a:ext cx="3810000" cy="3962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–"/>
            </a:pPr>
            <a:r>
              <a:rPr lang="ru-RU" altLang="en-US" sz="2400" smtClean="0"/>
              <a:t>поддерживать      атмосферу уважения к умственному труду;</a:t>
            </a:r>
          </a:p>
          <a:p>
            <a:pPr eaLnBrk="1" hangingPunct="1">
              <a:buFont typeface="Arial" panose="020B0604020202020204" pitchFamily="34" charset="0"/>
              <a:buChar char="–"/>
            </a:pPr>
            <a:r>
              <a:rPr lang="ru-RU" altLang="en-US" sz="2400" smtClean="0"/>
              <a:t>встречая ребенка из         школы не начинайте общение с вопроса об уроках, найдите другую форму приветствия.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5800" y="928688"/>
            <a:ext cx="7743825" cy="747712"/>
          </a:xfrm>
        </p:spPr>
        <p:txBody>
          <a:bodyPr/>
          <a:lstStyle/>
          <a:p>
            <a:pPr eaLnBrk="1" hangingPunct="1"/>
            <a:r>
              <a:rPr lang="ru-RU" altLang="en-US" sz="2800" smtClean="0"/>
              <a:t/>
            </a:r>
            <a:br>
              <a:rPr lang="ru-RU" altLang="en-US" sz="2800" smtClean="0"/>
            </a:br>
            <a:r>
              <a:rPr lang="ru-RU" altLang="en-US" sz="2800" smtClean="0"/>
              <a:t>Не нужно превращать выполнение домашних заданий в тяжкую обязанность и для самого ребенка, и для его родителей</a:t>
            </a:r>
          </a:p>
        </p:txBody>
      </p:sp>
      <p:pic>
        <p:nvPicPr>
          <p:cNvPr id="9219" name="Содержимое 3" descr="000361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2571750"/>
            <a:ext cx="4714875" cy="335756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000361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000250"/>
            <a:ext cx="3786187" cy="3286125"/>
          </a:xfrm>
        </p:spPr>
      </p:pic>
      <p:sp>
        <p:nvSpPr>
          <p:cNvPr id="10243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928688"/>
            <a:ext cx="3929063" cy="5314950"/>
          </a:xfrm>
        </p:spPr>
        <p:txBody>
          <a:bodyPr/>
          <a:lstStyle/>
          <a:p>
            <a:pPr eaLnBrk="1" hangingPunct="1"/>
            <a:r>
              <a:rPr lang="ru-RU" altLang="en-US" sz="2400" smtClean="0"/>
              <a:t>продолжительность подготовки домашних заданий, предусмотренная Уставом школы (в скобках указана оптимальная продолжительность с учетом психофизиологии возраста),составляет: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Sprockets-S</Template>
  <TotalTime>500</TotalTime>
  <Words>688</Words>
  <Application>Microsoft Office PowerPoint</Application>
  <PresentationFormat>On-screen Show (4:3)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Arial Black</vt:lpstr>
      <vt:lpstr>Wingdings</vt:lpstr>
      <vt:lpstr>Default Design</vt:lpstr>
      <vt:lpstr>Советы   психолога</vt:lpstr>
      <vt:lpstr>Самостоятельный в учебной работе школьник – мечта родителей.</vt:lpstr>
      <vt:lpstr>Первый этап</vt:lpstr>
      <vt:lpstr>Второй этап</vt:lpstr>
      <vt:lpstr>Третий этап</vt:lpstr>
      <vt:lpstr>Домашние задания и время их выполнения.</vt:lpstr>
      <vt:lpstr>Домашние задания и… хорошее настроение.</vt:lpstr>
      <vt:lpstr> Не нужно превращать выполнение домашних заданий в тяжкую обязанность и для самого ребенка, и для его родителей</vt:lpstr>
      <vt:lpstr>PowerPoint Presentation</vt:lpstr>
      <vt:lpstr>PowerPoint Presentation</vt:lpstr>
      <vt:lpstr>Если домашние задания – тяжкая повинность…</vt:lpstr>
      <vt:lpstr>PowerPoint Presentation</vt:lpstr>
      <vt:lpstr> Проверяя сделанное, не злорадствуйте по поводу ошибок. Если  они и есть, все равно найдите возможность похвалить ребенка за затраченные усилия.</vt:lpstr>
      <vt:lpstr>Как помогать и как воспитывать самостоятельность</vt:lpstr>
      <vt:lpstr>Родителям проблемного ребенка</vt:lpstr>
      <vt:lpstr>Реакция взрослого на негативное  поведение детей</vt:lpstr>
      <vt:lpstr>Памятка для родителей по развитию внимания учащихся</vt:lpstr>
      <vt:lpstr>PowerPoint Presentation</vt:lpstr>
      <vt:lpstr>В семейном кругу демонстрируйте достижения ребенка по развитию собственного внимания</vt:lpstr>
      <vt:lpstr>PowerPoint Presentation</vt:lpstr>
      <vt:lpstr>Развивая внимание ребенка, учитывайте круг его увлечений. Отталкиваясь от круга увлечений, привлекайте его внимание к другим процессам, связанным с его увлечением.</vt:lpstr>
      <vt:lpstr>Используйте специальную литературу, которая поможет Вашему ребенку достичь успехов.</vt:lpstr>
      <vt:lpstr>PowerPoint Presentation</vt:lpstr>
      <vt:lpstr>PowerPoint Presentation</vt:lpstr>
      <vt:lpstr>  Автор презентации педагог-психолог  МБОУ СОШ № 31 Барбашина И. А. </vt:lpstr>
    </vt:vector>
  </TitlesOfParts>
  <Company>SamForum.ws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 психолога</dc:title>
  <dc:creator>SamLab.ws</dc:creator>
  <cp:lastModifiedBy>word2</cp:lastModifiedBy>
  <cp:revision>43</cp:revision>
  <dcterms:created xsi:type="dcterms:W3CDTF">2010-01-25T12:18:35Z</dcterms:created>
  <dcterms:modified xsi:type="dcterms:W3CDTF">2021-05-31T10:37:58Z</dcterms:modified>
</cp:coreProperties>
</file>